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21"/>
  </p:notesMasterIdLst>
  <p:sldIdLst>
    <p:sldId id="270" r:id="rId2"/>
    <p:sldId id="260" r:id="rId3"/>
    <p:sldId id="261" r:id="rId4"/>
    <p:sldId id="258" r:id="rId5"/>
    <p:sldId id="276" r:id="rId6"/>
    <p:sldId id="274" r:id="rId7"/>
    <p:sldId id="263" r:id="rId8"/>
    <p:sldId id="272" r:id="rId9"/>
    <p:sldId id="275" r:id="rId10"/>
    <p:sldId id="264" r:id="rId11"/>
    <p:sldId id="265" r:id="rId12"/>
    <p:sldId id="278" r:id="rId13"/>
    <p:sldId id="280" r:id="rId14"/>
    <p:sldId id="281" r:id="rId15"/>
    <p:sldId id="277" r:id="rId16"/>
    <p:sldId id="266" r:id="rId17"/>
    <p:sldId id="267" r:id="rId18"/>
    <p:sldId id="268" r:id="rId19"/>
    <p:sldId id="273" r:id="rId20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22"/>
    </p:embeddedFont>
    <p:embeddedFont>
      <p:font typeface="NanumSquare ExtraBold" panose="020B0600000101010101" pitchFamily="50" charset="-127"/>
      <p:bold r:id="rId23"/>
    </p:embeddedFont>
    <p:embeddedFont>
      <p:font typeface="나눔스퀘어 Bold" panose="020B0600000101010101" pitchFamily="50" charset="-127"/>
      <p:bold r:id="rId24"/>
    </p:embeddedFont>
    <p:embeddedFont>
      <p:font typeface="NanumSquare" panose="020B0600000101010101" pitchFamily="5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야놀자 야체 B" panose="02020603020101020101" pitchFamily="18" charset="-1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BABD"/>
    <a:srgbClr val="00002F"/>
    <a:srgbClr val="3C92CA"/>
    <a:srgbClr val="D0CECE"/>
    <a:srgbClr val="634EEA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3" autoAdjust="0"/>
    <p:restoredTop sz="95309" autoAdjust="0"/>
  </p:normalViewPr>
  <p:slideViewPr>
    <p:cSldViewPr snapToGrid="0">
      <p:cViewPr>
        <p:scale>
          <a:sx n="56" d="100"/>
          <a:sy n="56" d="100"/>
        </p:scale>
        <p:origin x="48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How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674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832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04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22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Spark – </a:t>
            </a:r>
            <a:r>
              <a:rPr lang="ko-KR" altLang="en-US" dirty="0"/>
              <a:t>캐시 사용 가능</a:t>
            </a:r>
            <a:r>
              <a:rPr lang="en-US" altLang="ko-KR" dirty="0"/>
              <a:t>, </a:t>
            </a:r>
            <a:r>
              <a:rPr lang="ko-KR" altLang="en-US" dirty="0"/>
              <a:t>속도가 빠름</a:t>
            </a:r>
            <a:r>
              <a:rPr lang="en-US" altLang="ko-KR" dirty="0"/>
              <a:t>, </a:t>
            </a:r>
            <a:r>
              <a:rPr lang="ko-KR" altLang="en-US" dirty="0"/>
              <a:t>추가적인 데이터에 대한 연속적처리가 빠름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BertForSequenceClassification</a:t>
            </a:r>
            <a:r>
              <a:rPr lang="en-US" altLang="ko-KR" dirty="0"/>
              <a:t> - </a:t>
            </a:r>
            <a:r>
              <a:rPr lang="ko-KR" altLang="en-US" dirty="0" err="1"/>
              <a:t>긍부정</a:t>
            </a:r>
            <a:r>
              <a:rPr lang="ko-KR" altLang="en-US" dirty="0"/>
              <a:t> 모델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83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View -&gt; </a:t>
            </a:r>
            <a:r>
              <a:rPr lang="ko-KR" altLang="en-US" sz="1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가공이 된 데이터를 받아 처리만 하며 통신과 관련된 그 어떤 것도 알아서는 안됨</a:t>
            </a:r>
            <a:endParaRPr lang="en-US" altLang="ko-KR" sz="1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665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Repository Pattern</a:t>
            </a:r>
          </a:p>
          <a:p>
            <a:r>
              <a:rPr lang="ko-KR" altLang="en-US" dirty="0"/>
              <a:t>데이터를 가져오는 곳을 패턴</a:t>
            </a:r>
            <a:r>
              <a:rPr lang="en-US" altLang="ko-KR" dirty="0"/>
              <a:t>(</a:t>
            </a:r>
            <a:r>
              <a:rPr lang="ko-KR" altLang="en-US" dirty="0"/>
              <a:t>일정한 규칙</a:t>
            </a:r>
            <a:r>
              <a:rPr lang="en-US" altLang="ko-KR" dirty="0"/>
              <a:t>)</a:t>
            </a:r>
            <a:r>
              <a:rPr lang="ko-KR" altLang="en-US" dirty="0"/>
              <a:t>을 이용하여 구현하는 방법</a:t>
            </a:r>
          </a:p>
          <a:p>
            <a:endParaRPr lang="ko-KR" altLang="en-US" dirty="0"/>
          </a:p>
          <a:p>
            <a:r>
              <a:rPr lang="en" altLang="ko-KR" dirty="0"/>
              <a:t>Observer Pattern</a:t>
            </a:r>
          </a:p>
          <a:p>
            <a:r>
              <a:rPr lang="ko-KR" altLang="en-US" dirty="0"/>
              <a:t>객체 사이에 일 대 다의 의존 관계를 정의해 두어</a:t>
            </a:r>
            <a:r>
              <a:rPr lang="en-US" altLang="ko-KR" dirty="0"/>
              <a:t>, </a:t>
            </a:r>
            <a:r>
              <a:rPr lang="ko-KR" altLang="en-US" dirty="0"/>
              <a:t>어떤 객체의 상태가 변할 때 그 객체에 의존성을 가진 다른 객체들이 그 변화를 </a:t>
            </a:r>
            <a:r>
              <a:rPr lang="ko-KR" altLang="en-US" dirty="0" err="1"/>
              <a:t>통지받고</a:t>
            </a:r>
            <a:r>
              <a:rPr lang="ko-KR" altLang="en-US" dirty="0"/>
              <a:t> 자동으로 갱신될 수 있게 </a:t>
            </a:r>
            <a:r>
              <a:rPr lang="ko-KR" altLang="en-US" dirty="0" err="1"/>
              <a:t>만듬</a:t>
            </a:r>
            <a:r>
              <a:rPr lang="en-US" altLang="ko-KR" dirty="0"/>
              <a:t>.( </a:t>
            </a:r>
            <a:r>
              <a:rPr lang="ko-KR" altLang="en-US" dirty="0"/>
              <a:t>구독 개념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" altLang="ko-KR" dirty="0"/>
              <a:t>MVVM </a:t>
            </a:r>
            <a:r>
              <a:rPr lang="ko-KR" altLang="en-US" dirty="0"/>
              <a:t>패턴</a:t>
            </a:r>
          </a:p>
          <a:p>
            <a:r>
              <a:rPr lang="en" altLang="ko-KR" dirty="0"/>
              <a:t>Model + </a:t>
            </a:r>
            <a:r>
              <a:rPr lang="en" altLang="ko-KR" dirty="0" err="1"/>
              <a:t>ViewModel</a:t>
            </a:r>
            <a:r>
              <a:rPr lang="en" altLang="ko-KR" dirty="0"/>
              <a:t> + View </a:t>
            </a:r>
            <a:r>
              <a:rPr lang="ko-KR" altLang="en-US" dirty="0"/>
              <a:t>의 구조로 이루어진 패턴으로 </a:t>
            </a:r>
            <a:r>
              <a:rPr lang="en" altLang="ko-KR" dirty="0"/>
              <a:t>View Model </a:t>
            </a:r>
            <a:r>
              <a:rPr lang="ko-KR" altLang="en-US" dirty="0"/>
              <a:t>사이의 의존성을 없앰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" altLang="ko-KR" dirty="0"/>
              <a:t>DI</a:t>
            </a:r>
          </a:p>
          <a:p>
            <a:r>
              <a:rPr lang="en" altLang="ko-KR" dirty="0" err="1"/>
              <a:t>Koin</a:t>
            </a:r>
            <a:r>
              <a:rPr lang="en" altLang="ko-KR" dirty="0"/>
              <a:t> </a:t>
            </a:r>
            <a:r>
              <a:rPr lang="ko-KR" altLang="en-US" dirty="0"/>
              <a:t>라이브러리를 이용하여 의존성 주입 구현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카카오맵</a:t>
            </a:r>
            <a:endParaRPr lang="ko-KR" altLang="en-US" dirty="0"/>
          </a:p>
          <a:p>
            <a:r>
              <a:rPr lang="ko-KR" altLang="en-US" dirty="0"/>
              <a:t>카카오 지도 </a:t>
            </a:r>
            <a:r>
              <a:rPr lang="en" altLang="ko-KR" dirty="0"/>
              <a:t>API </a:t>
            </a:r>
            <a:r>
              <a:rPr lang="ko-KR" altLang="en-US" dirty="0" err="1"/>
              <a:t>를</a:t>
            </a:r>
            <a:r>
              <a:rPr lang="ko-KR" altLang="en-US" dirty="0"/>
              <a:t> 이용하여 </a:t>
            </a:r>
            <a:r>
              <a:rPr lang="ko-KR" altLang="en-US" dirty="0" err="1"/>
              <a:t>카카오맵</a:t>
            </a:r>
            <a:r>
              <a:rPr lang="ko-KR" altLang="en-US" dirty="0"/>
              <a:t> 기능 구현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" altLang="ko-KR" dirty="0"/>
              <a:t>Retrofit </a:t>
            </a:r>
            <a:r>
              <a:rPr lang="ko-KR" altLang="en-US" dirty="0"/>
              <a:t>라이브러리</a:t>
            </a:r>
          </a:p>
          <a:p>
            <a:r>
              <a:rPr lang="en" altLang="ko-KR" dirty="0"/>
              <a:t>Rest API </a:t>
            </a:r>
            <a:r>
              <a:rPr lang="ko-KR" altLang="en-US" dirty="0"/>
              <a:t>통신을 쉽게 이용하게 해주는 도구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268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Repository Pattern</a:t>
            </a:r>
          </a:p>
          <a:p>
            <a:r>
              <a:rPr lang="ko-KR" altLang="en-US" dirty="0"/>
              <a:t>데이터를 가져오는 곳을 패턴</a:t>
            </a:r>
            <a:r>
              <a:rPr lang="en-US" altLang="ko-KR" dirty="0"/>
              <a:t>(</a:t>
            </a:r>
            <a:r>
              <a:rPr lang="ko-KR" altLang="en-US" dirty="0"/>
              <a:t>일정한 규칙</a:t>
            </a:r>
            <a:r>
              <a:rPr lang="en-US" altLang="ko-KR" dirty="0"/>
              <a:t>)</a:t>
            </a:r>
            <a:r>
              <a:rPr lang="ko-KR" altLang="en-US" dirty="0"/>
              <a:t>을 이용하여 구현하는 방법</a:t>
            </a:r>
          </a:p>
          <a:p>
            <a:endParaRPr lang="ko-KR" altLang="en-US" dirty="0"/>
          </a:p>
          <a:p>
            <a:r>
              <a:rPr lang="en" altLang="ko-KR" dirty="0"/>
              <a:t>Observer Pattern</a:t>
            </a:r>
          </a:p>
          <a:p>
            <a:r>
              <a:rPr lang="ko-KR" altLang="en-US" dirty="0"/>
              <a:t>객체 사이에 일 대 다의 의존 관계를 정의해 두어</a:t>
            </a:r>
            <a:r>
              <a:rPr lang="en-US" altLang="ko-KR" dirty="0"/>
              <a:t>, </a:t>
            </a:r>
            <a:r>
              <a:rPr lang="ko-KR" altLang="en-US" dirty="0"/>
              <a:t>어떤 객체의 상태가 변할 때 그 객체에 의존성을 가진 다른 객체들이 그 변화를 </a:t>
            </a:r>
            <a:r>
              <a:rPr lang="ko-KR" altLang="en-US" dirty="0" err="1"/>
              <a:t>통지받고</a:t>
            </a:r>
            <a:r>
              <a:rPr lang="ko-KR" altLang="en-US" dirty="0"/>
              <a:t> 자동으로 갱신될 수 있게 </a:t>
            </a:r>
            <a:r>
              <a:rPr lang="ko-KR" altLang="en-US" dirty="0" err="1"/>
              <a:t>만듬</a:t>
            </a:r>
            <a:r>
              <a:rPr lang="en-US" altLang="ko-KR" dirty="0"/>
              <a:t>.( </a:t>
            </a:r>
            <a:r>
              <a:rPr lang="ko-KR" altLang="en-US" dirty="0"/>
              <a:t>구독 개념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" altLang="ko-KR" dirty="0"/>
              <a:t>MVVM </a:t>
            </a:r>
            <a:r>
              <a:rPr lang="ko-KR" altLang="en-US" dirty="0"/>
              <a:t>패턴</a:t>
            </a:r>
          </a:p>
          <a:p>
            <a:r>
              <a:rPr lang="en" altLang="ko-KR" dirty="0"/>
              <a:t>Model + </a:t>
            </a:r>
            <a:r>
              <a:rPr lang="en" altLang="ko-KR" dirty="0" err="1"/>
              <a:t>ViewModel</a:t>
            </a:r>
            <a:r>
              <a:rPr lang="en" altLang="ko-KR" dirty="0"/>
              <a:t> + View </a:t>
            </a:r>
            <a:r>
              <a:rPr lang="ko-KR" altLang="en-US" dirty="0"/>
              <a:t>의 구조로 이루어진 패턴으로 </a:t>
            </a:r>
            <a:r>
              <a:rPr lang="en" altLang="ko-KR" dirty="0"/>
              <a:t>View Model </a:t>
            </a:r>
            <a:r>
              <a:rPr lang="ko-KR" altLang="en-US" dirty="0"/>
              <a:t>사이의 의존성을 없앰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" altLang="ko-KR" dirty="0"/>
              <a:t>DI</a:t>
            </a:r>
          </a:p>
          <a:p>
            <a:r>
              <a:rPr lang="en" altLang="ko-KR" dirty="0" err="1"/>
              <a:t>Koin</a:t>
            </a:r>
            <a:r>
              <a:rPr lang="en" altLang="ko-KR" dirty="0"/>
              <a:t> </a:t>
            </a:r>
            <a:r>
              <a:rPr lang="ko-KR" altLang="en-US" dirty="0"/>
              <a:t>라이브러리를 이용하여 의존성 주입 구현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카카오맵</a:t>
            </a:r>
            <a:endParaRPr lang="ko-KR" altLang="en-US" dirty="0"/>
          </a:p>
          <a:p>
            <a:r>
              <a:rPr lang="ko-KR" altLang="en-US" dirty="0"/>
              <a:t>카카오 지도 </a:t>
            </a:r>
            <a:r>
              <a:rPr lang="en" altLang="ko-KR" dirty="0"/>
              <a:t>API </a:t>
            </a:r>
            <a:r>
              <a:rPr lang="ko-KR" altLang="en-US" dirty="0" err="1"/>
              <a:t>를</a:t>
            </a:r>
            <a:r>
              <a:rPr lang="ko-KR" altLang="en-US" dirty="0"/>
              <a:t> 이용하여 </a:t>
            </a:r>
            <a:r>
              <a:rPr lang="ko-KR" altLang="en-US" dirty="0" err="1"/>
              <a:t>카카오맵</a:t>
            </a:r>
            <a:r>
              <a:rPr lang="ko-KR" altLang="en-US" dirty="0"/>
              <a:t> 기능 구현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" altLang="ko-KR" dirty="0"/>
              <a:t>Retrofit </a:t>
            </a:r>
            <a:r>
              <a:rPr lang="ko-KR" altLang="en-US" dirty="0"/>
              <a:t>라이브러리</a:t>
            </a:r>
          </a:p>
          <a:p>
            <a:r>
              <a:rPr lang="en" altLang="ko-KR" dirty="0"/>
              <a:t>Rest API </a:t>
            </a:r>
            <a:r>
              <a:rPr lang="ko-KR" altLang="en-US" dirty="0"/>
              <a:t>통신을 쉽게 이용하게 해주는 도구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082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Spark – </a:t>
            </a:r>
            <a:r>
              <a:rPr lang="ko-KR" altLang="en-US" dirty="0"/>
              <a:t>캐시 사용 가능</a:t>
            </a:r>
            <a:r>
              <a:rPr lang="en-US" altLang="ko-KR" dirty="0"/>
              <a:t>, </a:t>
            </a:r>
            <a:r>
              <a:rPr lang="ko-KR" altLang="en-US" dirty="0"/>
              <a:t>속도가 빠름</a:t>
            </a:r>
            <a:r>
              <a:rPr lang="en-US" altLang="ko-KR" dirty="0"/>
              <a:t>, </a:t>
            </a:r>
            <a:r>
              <a:rPr lang="ko-KR" altLang="en-US" dirty="0"/>
              <a:t>추가적인 데이터에 대한 연속적처리가 빠름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BertForSequenceClassification</a:t>
            </a:r>
            <a:r>
              <a:rPr lang="en-US" altLang="ko-KR" dirty="0"/>
              <a:t> - </a:t>
            </a:r>
            <a:r>
              <a:rPr lang="ko-KR" altLang="en-US" dirty="0" err="1"/>
              <a:t>긍부정</a:t>
            </a:r>
            <a:r>
              <a:rPr lang="ko-KR" altLang="en-US" dirty="0"/>
              <a:t> 모델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541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Spark – </a:t>
            </a:r>
            <a:r>
              <a:rPr lang="ko-KR" altLang="en-US" dirty="0"/>
              <a:t>캐시 사용 가능</a:t>
            </a:r>
            <a:r>
              <a:rPr lang="en-US" altLang="ko-KR" dirty="0"/>
              <a:t>, </a:t>
            </a:r>
            <a:r>
              <a:rPr lang="ko-KR" altLang="en-US" dirty="0"/>
              <a:t>속도가 빠름</a:t>
            </a:r>
            <a:r>
              <a:rPr lang="en-US" altLang="ko-KR" dirty="0"/>
              <a:t>, </a:t>
            </a:r>
            <a:r>
              <a:rPr lang="ko-KR" altLang="en-US" dirty="0"/>
              <a:t>추가적인 데이터에 대한 연속적처리가 빠름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BertForSequenceClassification</a:t>
            </a:r>
            <a:r>
              <a:rPr lang="en-US" altLang="ko-KR" dirty="0"/>
              <a:t> - </a:t>
            </a:r>
            <a:r>
              <a:rPr lang="ko-KR" altLang="en-US" dirty="0" err="1"/>
              <a:t>긍부정</a:t>
            </a:r>
            <a:r>
              <a:rPr lang="ko-KR" altLang="en-US" dirty="0"/>
              <a:t> 모델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59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358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89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98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2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86868" y="705449"/>
            <a:ext cx="8658679" cy="5804788"/>
            <a:chOff x="2486868" y="705449"/>
            <a:chExt cx="8658679" cy="5804788"/>
          </a:xfrm>
        </p:grpSpPr>
        <p:sp>
          <p:nvSpPr>
            <p:cNvPr id="22" name="평행 사변형 21"/>
            <p:cNvSpPr/>
            <p:nvPr/>
          </p:nvSpPr>
          <p:spPr>
            <a:xfrm rot="5400000" flipH="1" flipV="1">
              <a:off x="6429069" y="3247573"/>
              <a:ext cx="5497607" cy="914554"/>
            </a:xfrm>
            <a:prstGeom prst="parallelogram">
              <a:avLst>
                <a:gd name="adj" fmla="val 132217"/>
              </a:avLst>
            </a:prstGeom>
            <a:gradFill>
              <a:gsLst>
                <a:gs pos="0">
                  <a:schemeClr val="tx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3841216" y="705449"/>
              <a:ext cx="5065486" cy="5225142"/>
            </a:xfrm>
            <a:prstGeom prst="round2SameRect">
              <a:avLst/>
            </a:prstGeom>
            <a:solidFill>
              <a:srgbClr val="3C92CA"/>
            </a:solidFill>
            <a:ln w="1111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86868" y="1807164"/>
              <a:ext cx="2708695" cy="4537495"/>
            </a:xfrm>
            <a:prstGeom prst="rect">
              <a:avLst/>
            </a:prstGeom>
            <a:solidFill>
              <a:srgbClr val="3C9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330846" y="4649688"/>
              <a:ext cx="4633004" cy="1860549"/>
            </a:xfrm>
            <a:prstGeom prst="rect">
              <a:avLst/>
            </a:prstGeom>
            <a:solidFill>
              <a:srgbClr val="3C9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직선 연결선 6"/>
            <p:cNvCxnSpPr>
              <a:endCxn id="9" idx="2"/>
            </p:cNvCxnSpPr>
            <p:nvPr/>
          </p:nvCxnSpPr>
          <p:spPr>
            <a:xfrm>
              <a:off x="3841215" y="1807164"/>
              <a:ext cx="1" cy="864000"/>
            </a:xfrm>
            <a:prstGeom prst="line">
              <a:avLst/>
            </a:prstGeom>
            <a:ln w="11112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8906702" y="4486712"/>
              <a:ext cx="1" cy="1044000"/>
            </a:xfrm>
            <a:prstGeom prst="line">
              <a:avLst/>
            </a:prstGeom>
            <a:ln w="11112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모서리가 둥근 직사각형 15"/>
            <p:cNvSpPr/>
            <p:nvPr/>
          </p:nvSpPr>
          <p:spPr>
            <a:xfrm>
              <a:off x="5734046" y="1102600"/>
              <a:ext cx="1279825" cy="199749"/>
            </a:xfrm>
            <a:prstGeom prst="roundRect">
              <a:avLst>
                <a:gd name="adj" fmla="val 50000"/>
              </a:avLst>
            </a:prstGeom>
            <a:solidFill>
              <a:srgbClr val="6BA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사각형 설명선 17"/>
            <p:cNvSpPr/>
            <p:nvPr/>
          </p:nvSpPr>
          <p:spPr>
            <a:xfrm>
              <a:off x="9562659" y="912570"/>
              <a:ext cx="1582888" cy="624388"/>
            </a:xfrm>
            <a:prstGeom prst="wedgeRoundRectCallout">
              <a:avLst>
                <a:gd name="adj1" fmla="val -67181"/>
                <a:gd name="adj2" fmla="val 50492"/>
                <a:gd name="adj3" fmla="val 16667"/>
              </a:avLst>
            </a:prstGeom>
            <a:solidFill>
              <a:srgbClr val="FFC000"/>
            </a:solidFill>
            <a:ln>
              <a:noFill/>
            </a:ln>
            <a:effectLst>
              <a:outerShdw blurRad="431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err="1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팀플레이어</a:t>
              </a:r>
              <a:endParaRPr lang="ko-KR" altLang="en-US" sz="24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649537" y="2295895"/>
            <a:ext cx="5557525" cy="404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1500" b="1" kern="0" dirty="0">
                <a:solidFill>
                  <a:srgbClr val="FFC000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How</a:t>
            </a:r>
          </a:p>
          <a:p>
            <a:pPr latinLnBrk="0">
              <a:defRPr/>
            </a:pPr>
            <a:r>
              <a:rPr lang="en-US" altLang="ko-KR" sz="11500" b="1" kern="0" dirty="0">
                <a:solidFill>
                  <a:srgbClr val="FFC000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Do Mo Do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prstClr val="white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어떤 영화 추천 </a:t>
            </a:r>
            <a:r>
              <a:rPr lang="ko-KR" altLang="en-US" b="1" kern="0" dirty="0" err="1">
                <a:solidFill>
                  <a:prstClr val="white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받고싶어</a:t>
            </a:r>
            <a:r>
              <a:rPr lang="en-US" altLang="ko-KR" b="1" kern="0" dirty="0">
                <a:solidFill>
                  <a:prstClr val="white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?</a:t>
            </a:r>
            <a:r>
              <a:rPr lang="ko-KR" altLang="en-US" b="1" kern="0" dirty="0">
                <a:solidFill>
                  <a:prstClr val="white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b="1" kern="0" dirty="0">
                <a:solidFill>
                  <a:prstClr val="white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b="1" kern="0" dirty="0">
                <a:solidFill>
                  <a:prstClr val="white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영화 </a:t>
            </a:r>
            <a:r>
              <a:rPr lang="en-US" altLang="ko-KR" b="1" kern="0" dirty="0">
                <a:solidFill>
                  <a:prstClr val="white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b="1" kern="0" dirty="0">
                <a:solidFill>
                  <a:prstClr val="white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상영관 </a:t>
            </a:r>
            <a:r>
              <a:rPr lang="en-US" altLang="ko-KR" b="1" kern="0" dirty="0">
                <a:solidFill>
                  <a:prstClr val="white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b="1" kern="0" dirty="0">
                <a:solidFill>
                  <a:prstClr val="white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영화전후활동 </a:t>
            </a:r>
            <a:r>
              <a:rPr lang="en-US" altLang="ko-KR" b="1" kern="0" dirty="0">
                <a:solidFill>
                  <a:prstClr val="white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b="1" kern="0" dirty="0" err="1">
                <a:solidFill>
                  <a:prstClr val="white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영화에대한모든정보</a:t>
            </a:r>
            <a:endParaRPr lang="en-US" altLang="ko-KR" b="1" kern="0" dirty="0">
              <a:solidFill>
                <a:prstClr val="white"/>
              </a:solidFill>
              <a:effectLst>
                <a:outerShdw blurRad="444500" dist="38100" dir="8100000" algn="tr" rotWithShape="0">
                  <a:prstClr val="black">
                    <a:alpha val="40000"/>
                  </a:prst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927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65370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613711" y="1636828"/>
            <a:ext cx="3077244" cy="3761645"/>
            <a:chOff x="993059" y="1170038"/>
            <a:chExt cx="2792361" cy="260554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993059" y="1445342"/>
              <a:ext cx="2792361" cy="2330245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1696065" y="1170038"/>
              <a:ext cx="1386348" cy="55060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BACK-END</a:t>
              </a:r>
              <a:endParaRPr lang="ko-KR" altLang="en-US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186962" y="1645620"/>
            <a:ext cx="3089567" cy="3752853"/>
            <a:chOff x="4488426" y="1170038"/>
            <a:chExt cx="2792361" cy="2605549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4488426" y="1445342"/>
              <a:ext cx="2792361" cy="2330245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112774" y="1170038"/>
              <a:ext cx="1543665" cy="55060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FRONT-END</a:t>
              </a:r>
              <a:endParaRPr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8110464" y="1645620"/>
            <a:ext cx="3038182" cy="3752853"/>
            <a:chOff x="7905134" y="1170037"/>
            <a:chExt cx="2792361" cy="2605550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7905134" y="1445342"/>
              <a:ext cx="2792361" cy="2330245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8817074" y="1170037"/>
              <a:ext cx="968480" cy="55060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INFRA</a:t>
              </a:r>
              <a:endParaRPr lang="ko-KR" altLang="en-US" dirty="0"/>
            </a:p>
          </p:txBody>
        </p:sp>
      </p:grpSp>
      <p:pic>
        <p:nvPicPr>
          <p:cNvPr id="29" name="Picture 2" descr="Spring | Home"/>
          <p:cNvPicPr>
            <a:picLocks noChangeAspect="1" noChangeArrowheads="1"/>
          </p:cNvPicPr>
          <p:nvPr/>
        </p:nvPicPr>
        <p:blipFill rotWithShape="1">
          <a:blip r:embed="rId3"/>
          <a:srcRect/>
          <a:stretch/>
        </p:blipFill>
        <p:spPr bwMode="auto">
          <a:xfrm>
            <a:off x="4970085" y="2574597"/>
            <a:ext cx="2110702" cy="75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Docker Icon of Flat style - Available in SVG, PNG, EPS, AI &amp; Icon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72" y="2607389"/>
            <a:ext cx="896426" cy="8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Amazon RDS – MariaDB 신규 서비스 공개 | Amazon Web Services 한국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654" y="4120761"/>
            <a:ext cx="914206" cy="68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241" y="3585492"/>
            <a:ext cx="857651" cy="51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2063" y="2508735"/>
            <a:ext cx="1809744" cy="590680"/>
          </a:xfrm>
          <a:prstGeom prst="rect">
            <a:avLst/>
          </a:prstGeom>
        </p:spPr>
      </p:pic>
      <p:pic>
        <p:nvPicPr>
          <p:cNvPr id="2050" name="Picture 2" descr="Kotlin – Logos Downloa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576" y="2390281"/>
            <a:ext cx="2009494" cy="44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jango Logo - LogoDix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76" y="3307044"/>
            <a:ext cx="1402456" cy="87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le:Apache Spark logo.sv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20" y="4183579"/>
            <a:ext cx="1495842" cy="77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/>
          <p:cNvCxnSpPr/>
          <p:nvPr/>
        </p:nvCxnSpPr>
        <p:spPr>
          <a:xfrm>
            <a:off x="10865789" y="156092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424697" y="153234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1292695" y="153234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1735894" y="156092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9EF08E1-63C0-F540-93C2-5977BA5C70D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08" y="3023039"/>
            <a:ext cx="1113990" cy="6266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66DF75-14D4-A44D-9960-5CC7968C65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37" y="3381791"/>
            <a:ext cx="1489552" cy="7768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2E9CE7-64EC-8B4D-9D0E-508BDE9FC8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37" y="4281777"/>
            <a:ext cx="1471188" cy="8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구현</a:t>
            </a: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65371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5114" y="1002734"/>
            <a:ext cx="304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 설명</a:t>
            </a:r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(FE)</a:t>
            </a:r>
            <a:r>
              <a:rPr lang="ko-KR" altLang="en-US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MVVM</a:t>
            </a:r>
            <a:r>
              <a:rPr lang="ko-KR" altLang="en-US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패턴</a:t>
            </a:r>
          </a:p>
        </p:txBody>
      </p:sp>
      <p:pic>
        <p:nvPicPr>
          <p:cNvPr id="1026" name="Picture 2" descr="The MVVM pattern">
            <a:extLst>
              <a:ext uri="{FF2B5EF4-FFF2-40B4-BE49-F238E27FC236}">
                <a16:creationId xmlns:a16="http://schemas.microsoft.com/office/drawing/2014/main" id="{E10F64E4-F703-6E47-8979-94C623CD5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24822"/>
            <a:ext cx="79248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DF559E0-3DCE-494A-A4C8-BA2921CA7CB5}"/>
              </a:ext>
            </a:extLst>
          </p:cNvPr>
          <p:cNvSpPr txBox="1"/>
          <p:nvPr/>
        </p:nvSpPr>
        <p:spPr>
          <a:xfrm>
            <a:off x="1509834" y="4922307"/>
            <a:ext cx="9776192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의존 방향은 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 -&gt; View Model -&gt; Model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즉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 Model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알지만 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 Model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몰라야 합니다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 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사이의 의존성을 없애 </a:t>
            </a:r>
            <a:r>
              <a:rPr lang="ko-KR" altLang="en-US" sz="24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재사용성을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높임</a:t>
            </a: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599C2E-3F72-284B-9F00-5C0AE8171E50}"/>
              </a:ext>
            </a:extLst>
          </p:cNvPr>
          <p:cNvSpPr txBox="1"/>
          <p:nvPr/>
        </p:nvSpPr>
        <p:spPr>
          <a:xfrm>
            <a:off x="1919970" y="3723783"/>
            <a:ext cx="2060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r>
              <a:rPr lang="ko-KR" altLang="en-US" sz="20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2000" spc="-150" dirty="0" err="1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로직을</a:t>
            </a:r>
            <a:r>
              <a:rPr lang="ko-KR" altLang="en-US" sz="20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다루는 부분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2FCA0E-0BBA-DA45-8EC1-45CA2BB4EE7B}"/>
              </a:ext>
            </a:extLst>
          </p:cNvPr>
          <p:cNvSpPr txBox="1"/>
          <p:nvPr/>
        </p:nvSpPr>
        <p:spPr>
          <a:xfrm>
            <a:off x="5189187" y="3723784"/>
            <a:ext cx="2296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연결하며 화면과 관련된 비즈니스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로직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처리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050528-A412-194D-A043-CDC493B6F13C}"/>
              </a:ext>
            </a:extLst>
          </p:cNvPr>
          <p:cNvSpPr txBox="1"/>
          <p:nvPr/>
        </p:nvSpPr>
        <p:spPr>
          <a:xfrm>
            <a:off x="8188374" y="3723783"/>
            <a:ext cx="2242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데이터와 관련된 부분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서버 혹은 내부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통신하는 부분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65371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01466" y="1002734"/>
            <a:ext cx="18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 설명</a:t>
            </a:r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(FE)</a:t>
            </a:r>
            <a:endParaRPr lang="ko-KR" altLang="en-US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3915F-CB09-6C4D-978D-44FEC01FB5DE}"/>
              </a:ext>
            </a:extLst>
          </p:cNvPr>
          <p:cNvSpPr txBox="1"/>
          <p:nvPr/>
        </p:nvSpPr>
        <p:spPr>
          <a:xfrm>
            <a:off x="762667" y="1511633"/>
            <a:ext cx="625992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000" b="1" dirty="0">
                <a:solidFill>
                  <a:srgbClr val="00002F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Repository Pattern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데이터를 가져오는 곳을 패턴</a:t>
            </a:r>
            <a:r>
              <a:rPr lang="en-US" altLang="ko-KR" b="1" dirty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b="1" dirty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일정한 규칙</a:t>
            </a:r>
            <a:r>
              <a:rPr lang="en-US" altLang="ko-KR" b="1" dirty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 b="1" dirty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을 이용하여 구현하는 방법</a:t>
            </a:r>
            <a:endParaRPr lang="en-US" altLang="ko-KR" b="1" dirty="0">
              <a:solidFill>
                <a:srgbClr val="00002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애플리케이션과 데이터 소스 사이의 중개 레이어</a:t>
            </a:r>
            <a:endParaRPr lang="en-US" altLang="ko-KR" b="1" dirty="0">
              <a:solidFill>
                <a:srgbClr val="00002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</a:t>
            </a:r>
            <a:r>
              <a:rPr lang="ko-KR" altLang="en-US" b="1" dirty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교체가 용이하도록</a:t>
            </a:r>
            <a:r>
              <a:rPr lang="en-US" altLang="ko-KR" b="1" dirty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b="1" dirty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도메인 객체 취득 일을 </a:t>
            </a:r>
            <a:r>
              <a:rPr lang="en-US" altLang="ko-KR" b="1" dirty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repository</a:t>
            </a:r>
            <a:r>
              <a:rPr lang="ko-KR" altLang="en-US" b="1" dirty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객체가 전담하여 처리하는 구조</a:t>
            </a:r>
          </a:p>
          <a:p>
            <a:endParaRPr lang="en-US" altLang="ko-KR" b="1" dirty="0">
              <a:solidFill>
                <a:srgbClr val="00002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" altLang="ko-KR" sz="2000" b="1" dirty="0">
                <a:solidFill>
                  <a:srgbClr val="00002F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Retrofit </a:t>
            </a:r>
            <a:r>
              <a:rPr lang="ko-KR" altLang="en-US" sz="2000" b="1" dirty="0">
                <a:solidFill>
                  <a:srgbClr val="00002F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라이브러리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API</a:t>
            </a:r>
            <a:r>
              <a:rPr lang="ko-KR" altLang="en-US" b="1" dirty="0" smtClean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에 특화된 </a:t>
            </a:r>
            <a:r>
              <a:rPr lang="en-US" altLang="ko-KR" b="1" dirty="0" smtClean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CRUD </a:t>
            </a:r>
            <a:r>
              <a:rPr lang="ko-KR" altLang="en-US" b="1" dirty="0" smtClean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방식의 웹 서버 연결을 편하게 구현 할 수 있는 라이브러리로 통신 작업에 사용</a:t>
            </a:r>
            <a:endParaRPr lang="en-US" altLang="ko-KR" b="1" dirty="0" smtClean="0">
              <a:solidFill>
                <a:srgbClr val="00002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ko-KR" altLang="en-US" b="1" dirty="0">
              <a:solidFill>
                <a:srgbClr val="00002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" altLang="ko-KR" sz="2000" b="1" dirty="0">
                <a:solidFill>
                  <a:srgbClr val="00002F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Observer Pattern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객체 사이에 일 대 다의 의존 관계를 정의해 두어</a:t>
            </a:r>
            <a:r>
              <a:rPr lang="en-US" altLang="ko-KR" b="1" dirty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b="1" dirty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어떤 객체의 상태가 변할 때 그 객체에 의존성을 가진 다른 객체들이 그 변화를 </a:t>
            </a:r>
            <a:r>
              <a:rPr lang="ko-KR" altLang="en-US" b="1" dirty="0" err="1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통지받고</a:t>
            </a:r>
            <a:r>
              <a:rPr lang="ko-KR" altLang="en-US" b="1" dirty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자동으로 갱신될 수 있게 </a:t>
            </a:r>
            <a:r>
              <a:rPr lang="ko-KR" altLang="en-US" b="1" dirty="0" err="1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만듬</a:t>
            </a:r>
            <a:r>
              <a:rPr lang="en-US" altLang="ko-KR" b="1" dirty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.( </a:t>
            </a:r>
            <a:r>
              <a:rPr lang="ko-KR" altLang="en-US" b="1" dirty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구독 개념</a:t>
            </a:r>
            <a:r>
              <a:rPr lang="en-US" altLang="ko-KR" b="1" dirty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endParaRPr lang="en-US" altLang="ko-KR" b="1" dirty="0">
              <a:solidFill>
                <a:srgbClr val="00002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" altLang="ko-KR" sz="2000" b="1" dirty="0">
                <a:solidFill>
                  <a:srgbClr val="00002F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DI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b="1" dirty="0" err="1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Koin</a:t>
            </a:r>
            <a:r>
              <a:rPr lang="en" altLang="ko-KR" b="1" dirty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b="1" dirty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라이브러리를 이용하여 의존성 주입 구현</a:t>
            </a:r>
            <a:r>
              <a:rPr lang="en-US" altLang="ko-KR" b="1" dirty="0">
                <a:solidFill>
                  <a:srgbClr val="00002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F0571D-91F2-FD48-AD7A-06E8E6E97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725" y="966791"/>
            <a:ext cx="6565889" cy="492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17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"/>
          <a:stretch/>
        </p:blipFill>
        <p:spPr>
          <a:xfrm>
            <a:off x="818428" y="1512367"/>
            <a:ext cx="2576188" cy="511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65371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01466" y="1002734"/>
            <a:ext cx="18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 설명</a:t>
            </a:r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(FE)</a:t>
            </a:r>
            <a:endParaRPr lang="ko-KR" altLang="en-US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3915F-CB09-6C4D-978D-44FEC01FB5DE}"/>
              </a:ext>
            </a:extLst>
          </p:cNvPr>
          <p:cNvSpPr txBox="1"/>
          <p:nvPr/>
        </p:nvSpPr>
        <p:spPr>
          <a:xfrm>
            <a:off x="4180934" y="2368894"/>
            <a:ext cx="66099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8DBAB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카카오 지도 </a:t>
            </a:r>
            <a:r>
              <a:rPr lang="en" altLang="ko-KR" sz="2800" b="1" dirty="0">
                <a:solidFill>
                  <a:srgbClr val="8DBAB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API </a:t>
            </a:r>
            <a:r>
              <a:rPr lang="ko-KR" altLang="en-US" sz="2800" b="1" dirty="0" err="1">
                <a:solidFill>
                  <a:srgbClr val="8DBAB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를</a:t>
            </a:r>
            <a:r>
              <a:rPr lang="ko-KR" altLang="en-US" sz="2800" b="1" dirty="0">
                <a:solidFill>
                  <a:srgbClr val="8DBAB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이용하여 </a:t>
            </a:r>
            <a:r>
              <a:rPr lang="ko-KR" altLang="en-US" sz="2800" b="1" dirty="0" err="1">
                <a:solidFill>
                  <a:srgbClr val="8DBAB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마커로</a:t>
            </a:r>
            <a:r>
              <a:rPr lang="ko-KR" altLang="en-US" sz="2800" b="1" dirty="0">
                <a:solidFill>
                  <a:srgbClr val="8DBAB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영화관 위치를 표시하고 </a:t>
            </a:r>
            <a:r>
              <a:rPr lang="ko-KR" altLang="en-US" sz="2800" b="1" dirty="0" err="1" smtClean="0">
                <a:solidFill>
                  <a:srgbClr val="8DBAB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길찾기</a:t>
            </a:r>
            <a:r>
              <a:rPr lang="ko-KR" altLang="en-US" sz="2800" b="1" dirty="0" smtClean="0">
                <a:solidFill>
                  <a:srgbClr val="8DBAB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2800" b="1" dirty="0">
                <a:solidFill>
                  <a:srgbClr val="8DBAB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기능 제공</a:t>
            </a:r>
            <a:endParaRPr lang="en-US" altLang="ko-KR" sz="2800" b="1" dirty="0">
              <a:solidFill>
                <a:srgbClr val="8DBABD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76A9B3B-4385-AC4B-A545-88C255C107F2}"/>
              </a:ext>
            </a:extLst>
          </p:cNvPr>
          <p:cNvGrpSpPr/>
          <p:nvPr/>
        </p:nvGrpSpPr>
        <p:grpSpPr>
          <a:xfrm>
            <a:off x="1026522" y="2210278"/>
            <a:ext cx="9220898" cy="2052046"/>
            <a:chOff x="992560" y="3238978"/>
            <a:chExt cx="9220898" cy="20520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2B76D69-7C1C-9542-AF8A-7D8EB90AAC1F}"/>
                </a:ext>
              </a:extLst>
            </p:cNvPr>
            <p:cNvSpPr/>
            <p:nvPr/>
          </p:nvSpPr>
          <p:spPr>
            <a:xfrm>
              <a:off x="992560" y="3774458"/>
              <a:ext cx="2068844" cy="1516566"/>
            </a:xfrm>
            <a:prstGeom prst="ellipse">
              <a:avLst/>
            </a:prstGeom>
            <a:noFill/>
            <a:ln w="38100">
              <a:solidFill>
                <a:srgbClr val="3C92C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2">
              <a:extLst>
                <a:ext uri="{FF2B5EF4-FFF2-40B4-BE49-F238E27FC236}">
                  <a16:creationId xmlns:a16="http://schemas.microsoft.com/office/drawing/2014/main" id="{26030795-5C6F-B749-BCA9-8B2EBFE2E700}"/>
                </a:ext>
              </a:extLst>
            </p:cNvPr>
            <p:cNvCxnSpPr>
              <a:stCxn id="23" idx="6"/>
            </p:cNvCxnSpPr>
            <p:nvPr/>
          </p:nvCxnSpPr>
          <p:spPr>
            <a:xfrm flipV="1">
              <a:off x="3061404" y="3238979"/>
              <a:ext cx="969777" cy="1293762"/>
            </a:xfrm>
            <a:prstGeom prst="line">
              <a:avLst/>
            </a:prstGeom>
            <a:ln w="38100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3">
              <a:extLst>
                <a:ext uri="{FF2B5EF4-FFF2-40B4-BE49-F238E27FC236}">
                  <a16:creationId xmlns:a16="http://schemas.microsoft.com/office/drawing/2014/main" id="{5E800975-6C5C-354F-8755-9BEB60000D1A}"/>
                </a:ext>
              </a:extLst>
            </p:cNvPr>
            <p:cNvCxnSpPr/>
            <p:nvPr/>
          </p:nvCxnSpPr>
          <p:spPr>
            <a:xfrm flipV="1">
              <a:off x="4031181" y="3238978"/>
              <a:ext cx="6182277" cy="1"/>
            </a:xfrm>
            <a:prstGeom prst="line">
              <a:avLst/>
            </a:prstGeom>
            <a:ln w="38100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42BF80B-FC1E-E243-8A53-AD5C9CC03437}"/>
              </a:ext>
            </a:extLst>
          </p:cNvPr>
          <p:cNvSpPr txBox="1"/>
          <p:nvPr/>
        </p:nvSpPr>
        <p:spPr>
          <a:xfrm>
            <a:off x="4111253" y="162550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카카오 맵</a:t>
            </a:r>
          </a:p>
        </p:txBody>
      </p:sp>
    </p:spTree>
    <p:extLst>
      <p:ext uri="{BB962C8B-B14F-4D97-AF65-F5344CB8AC3E}">
        <p14:creationId xmlns:p14="http://schemas.microsoft.com/office/powerpoint/2010/main" val="187178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828857" y="1573923"/>
            <a:ext cx="2555329" cy="5077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031181" y="1738407"/>
            <a:ext cx="1705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PySpark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65371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2650" y="1002734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 설명</a:t>
            </a:r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(BE)</a:t>
            </a:r>
            <a:endParaRPr lang="ko-KR" altLang="en-US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92560" y="2323182"/>
            <a:ext cx="11081032" cy="2815442"/>
            <a:chOff x="992560" y="2475582"/>
            <a:chExt cx="11081032" cy="28154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타원 21"/>
            <p:cNvSpPr/>
            <p:nvPr/>
          </p:nvSpPr>
          <p:spPr>
            <a:xfrm>
              <a:off x="992560" y="3774458"/>
              <a:ext cx="2068844" cy="1516566"/>
            </a:xfrm>
            <a:prstGeom prst="ellipse">
              <a:avLst/>
            </a:prstGeom>
            <a:noFill/>
            <a:ln w="38100">
              <a:solidFill>
                <a:srgbClr val="3C92C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/>
            <p:cNvCxnSpPr>
              <a:stCxn id="22" idx="6"/>
            </p:cNvCxnSpPr>
            <p:nvPr/>
          </p:nvCxnSpPr>
          <p:spPr>
            <a:xfrm flipV="1">
              <a:off x="3061404" y="2475582"/>
              <a:ext cx="969777" cy="2057159"/>
            </a:xfrm>
            <a:prstGeom prst="line">
              <a:avLst/>
            </a:prstGeom>
            <a:ln w="38100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V="1">
              <a:off x="4031181" y="2475582"/>
              <a:ext cx="8042411" cy="5116"/>
            </a:xfrm>
            <a:prstGeom prst="line">
              <a:avLst/>
            </a:prstGeom>
            <a:ln w="38100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006403" y="2613368"/>
            <a:ext cx="8067189" cy="390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제공 받은 카드사 데이터의 </a:t>
            </a:r>
            <a:r>
              <a:rPr lang="ko-KR" altLang="en-US" sz="28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 및 </a:t>
            </a:r>
            <a:r>
              <a:rPr lang="en-US" altLang="ko-KR" sz="2800" spc="-150" dirty="0" err="1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SQLContext</a:t>
            </a:r>
            <a:r>
              <a:rPr lang="ko-KR" altLang="en-US" sz="28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r>
              <a:rPr lang="ko-KR" altLang="en-US" sz="2800" spc="-150" dirty="0" err="1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그룹핑</a:t>
            </a:r>
            <a:r>
              <a:rPr lang="ko-KR" altLang="en-US" sz="28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작업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시도와 구군 정보에 따라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군집화해서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 제공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Persist()</a:t>
            </a:r>
            <a:r>
              <a:rPr lang="ko-KR" altLang="en-US" sz="28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활용한 </a:t>
            </a:r>
            <a:r>
              <a:rPr lang="en-US" altLang="ko-KR" sz="28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 </a:t>
            </a:r>
            <a:r>
              <a:rPr lang="ko-KR" altLang="en-US" sz="28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</a:t>
            </a:r>
            <a:r>
              <a:rPr lang="en-US" altLang="ko-KR" sz="2800" spc="-150" dirty="0" err="1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Dataframe</a:t>
            </a:r>
            <a:r>
              <a:rPr lang="en-US" altLang="ko-KR" sz="28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캐쉬 저장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단계별 </a:t>
            </a:r>
            <a:r>
              <a:rPr lang="ko-KR" altLang="en-US" sz="2800" spc="-150" dirty="0" err="1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모듈화로</a:t>
            </a:r>
            <a:r>
              <a:rPr lang="ko-KR" altLang="en-US" sz="28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사전 분석을 통해 연산 과정을 단축</a:t>
            </a:r>
            <a:endParaRPr lang="en-US" altLang="ko-KR" sz="2800" spc="-150" dirty="0" smtClean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추가적인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데이터에 대한 연속적 처리가 빠름</a:t>
            </a:r>
          </a:p>
        </p:txBody>
      </p:sp>
    </p:spTree>
    <p:extLst>
      <p:ext uri="{BB962C8B-B14F-4D97-AF65-F5344CB8AC3E}">
        <p14:creationId xmlns:p14="http://schemas.microsoft.com/office/powerpoint/2010/main" val="268125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108424" y="1990687"/>
            <a:ext cx="6039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Bert For Sequence Classification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65371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2650" y="1002734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 설명</a:t>
            </a:r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(BE)</a:t>
            </a:r>
            <a:endParaRPr lang="ko-KR" altLang="en-US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1"/>
          <a:stretch/>
        </p:blipFill>
        <p:spPr>
          <a:xfrm>
            <a:off x="888628" y="1573923"/>
            <a:ext cx="2435788" cy="4853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5" name="그룹 24"/>
          <p:cNvGrpSpPr/>
          <p:nvPr/>
        </p:nvGrpSpPr>
        <p:grpSpPr>
          <a:xfrm>
            <a:off x="1069803" y="2575462"/>
            <a:ext cx="9220898" cy="2052046"/>
            <a:chOff x="1209994" y="2687222"/>
            <a:chExt cx="9220898" cy="20520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타원 2"/>
            <p:cNvSpPr/>
            <p:nvPr/>
          </p:nvSpPr>
          <p:spPr>
            <a:xfrm>
              <a:off x="1209994" y="3222702"/>
              <a:ext cx="2068844" cy="1516566"/>
            </a:xfrm>
            <a:prstGeom prst="ellipse">
              <a:avLst/>
            </a:prstGeom>
            <a:noFill/>
            <a:ln w="38100">
              <a:solidFill>
                <a:srgbClr val="3C92C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>
              <a:stCxn id="3" idx="6"/>
            </p:cNvCxnSpPr>
            <p:nvPr/>
          </p:nvCxnSpPr>
          <p:spPr>
            <a:xfrm flipV="1">
              <a:off x="3278838" y="2687222"/>
              <a:ext cx="969777" cy="1293763"/>
            </a:xfrm>
            <a:prstGeom prst="line">
              <a:avLst/>
            </a:prstGeom>
            <a:ln w="38100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4248615" y="2687222"/>
              <a:ext cx="6182277" cy="1"/>
            </a:xfrm>
            <a:prstGeom prst="line">
              <a:avLst/>
            </a:prstGeom>
            <a:ln w="38100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AF67DC0-16A8-E148-A1B1-5A2F03D1336E}"/>
              </a:ext>
            </a:extLst>
          </p:cNvPr>
          <p:cNvSpPr txBox="1"/>
          <p:nvPr/>
        </p:nvSpPr>
        <p:spPr>
          <a:xfrm>
            <a:off x="4240971" y="2821489"/>
            <a:ext cx="7472621" cy="2615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네이버 영화 리뷰 정보를 활용한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긍부정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점수 </a:t>
            </a:r>
            <a:r>
              <a:rPr lang="ko-KR" altLang="en-US" sz="28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lang="en-US" altLang="ko-KR" sz="2800" spc="-150" dirty="0" smtClean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 학습은 </a:t>
            </a:r>
            <a:r>
              <a:rPr lang="en-US" altLang="ko-KR" sz="2800" spc="-150" dirty="0" err="1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Colab</a:t>
            </a:r>
            <a:r>
              <a:rPr lang="ko-KR" altLang="en-US" sz="28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진행</a:t>
            </a:r>
            <a:endParaRPr lang="en-US" altLang="ko-KR" sz="2800" spc="-150" dirty="0" smtClean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Crawling</a:t>
            </a:r>
            <a:r>
              <a:rPr lang="ko-KR" altLang="en-US" sz="28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활용하여 </a:t>
            </a:r>
            <a:r>
              <a:rPr lang="en-US" altLang="ko-KR" sz="28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8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네이버 영화</a:t>
            </a:r>
            <a:r>
              <a:rPr lang="en-US" altLang="ko-KR" sz="28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＇</a:t>
            </a:r>
            <a:r>
              <a:rPr lang="ko-KR" altLang="en-US" sz="28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리뷰를 추출 및 평가 데이터 폼 구축</a:t>
            </a:r>
            <a:endParaRPr lang="ko-KR" altLang="en-US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28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267116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65371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영상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HowDoMoDo 베타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2533" y="1157385"/>
            <a:ext cx="9863493" cy="554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0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92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1089326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028940" y="3697215"/>
            <a:ext cx="1473200" cy="2309624"/>
            <a:chOff x="8244789" y="3684563"/>
            <a:chExt cx="1473200" cy="2309624"/>
          </a:xfrm>
        </p:grpSpPr>
        <p:sp>
          <p:nvSpPr>
            <p:cNvPr id="28" name="양쪽 모서리가 둥근 사각형 27"/>
            <p:cNvSpPr/>
            <p:nvPr/>
          </p:nvSpPr>
          <p:spPr>
            <a:xfrm>
              <a:off x="8244789" y="3684563"/>
              <a:ext cx="1473200" cy="1502664"/>
            </a:xfrm>
            <a:prstGeom prst="round2Same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>
              <a:off x="8244789" y="5188838"/>
              <a:ext cx="1473200" cy="805349"/>
            </a:xfrm>
            <a:prstGeom prst="round2SameRect">
              <a:avLst>
                <a:gd name="adj1" fmla="val 0"/>
                <a:gd name="adj2" fmla="val 19333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김대용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Kotlin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Front-End</a:t>
              </a: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704" y="4010332"/>
              <a:ext cx="1167370" cy="1167370"/>
            </a:xfrm>
            <a:prstGeom prst="rect">
              <a:avLst/>
            </a:prstGeom>
          </p:spPr>
        </p:pic>
      </p:grpSp>
      <p:sp>
        <p:nvSpPr>
          <p:cNvPr id="24" name="양쪽 모서리가 둥근 사각형 23"/>
          <p:cNvSpPr/>
          <p:nvPr/>
        </p:nvSpPr>
        <p:spPr>
          <a:xfrm>
            <a:off x="4406203" y="3697215"/>
            <a:ext cx="1473200" cy="1502664"/>
          </a:xfrm>
          <a:prstGeom prst="round2SameRect">
            <a:avLst/>
          </a:prstGeom>
          <a:solidFill>
            <a:srgbClr val="69C3CB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4406203" y="5201490"/>
            <a:ext cx="1473200" cy="805349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이선수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빅데이터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Django Back-End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290" y="3877349"/>
            <a:ext cx="1305811" cy="1305811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>
            <a:off x="5627846" y="3468922"/>
            <a:ext cx="479425" cy="479425"/>
          </a:xfrm>
          <a:prstGeom prst="ellipse">
            <a:avLst/>
          </a:prstGeom>
          <a:solidFill>
            <a:srgbClr val="43CBD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팀장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218936" y="3492710"/>
            <a:ext cx="1649349" cy="2514129"/>
            <a:chOff x="6282785" y="3468922"/>
            <a:chExt cx="1649349" cy="2514129"/>
          </a:xfrm>
        </p:grpSpPr>
        <p:sp>
          <p:nvSpPr>
            <p:cNvPr id="26" name="양쪽 모서리가 둥근 사각형 25"/>
            <p:cNvSpPr/>
            <p:nvPr/>
          </p:nvSpPr>
          <p:spPr>
            <a:xfrm>
              <a:off x="6282785" y="3682952"/>
              <a:ext cx="1473200" cy="1502664"/>
            </a:xfrm>
            <a:prstGeom prst="round2SameRect">
              <a:avLst/>
            </a:prstGeom>
            <a:solidFill>
              <a:srgbClr val="69C3CB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>
              <a:off x="6282785" y="5177702"/>
              <a:ext cx="1473200" cy="805349"/>
            </a:xfrm>
            <a:prstGeom prst="round2SameRect">
              <a:avLst>
                <a:gd name="adj1" fmla="val 0"/>
                <a:gd name="adj2" fmla="val 19333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전수현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Spring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Back-End</a:t>
              </a: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1116" y="3938374"/>
              <a:ext cx="1223178" cy="1223178"/>
            </a:xfrm>
            <a:prstGeom prst="rect">
              <a:avLst/>
            </a:prstGeom>
          </p:spPr>
        </p:pic>
        <p:sp>
          <p:nvSpPr>
            <p:cNvPr id="36" name="타원 35"/>
            <p:cNvSpPr/>
            <p:nvPr/>
          </p:nvSpPr>
          <p:spPr>
            <a:xfrm>
              <a:off x="7452709" y="3468922"/>
              <a:ext cx="479425" cy="479425"/>
            </a:xfrm>
            <a:prstGeom prst="ellipse">
              <a:avLst/>
            </a:prstGeom>
            <a:solidFill>
              <a:srgbClr val="43CBD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100" b="1" dirty="0">
                  <a:solidFill>
                    <a:prstClr val="white"/>
                  </a:solidFill>
                </a:rPr>
                <a:t>발표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580703" y="3673427"/>
            <a:ext cx="1473200" cy="2309624"/>
            <a:chOff x="2358777" y="3651155"/>
            <a:chExt cx="1473200" cy="2309624"/>
          </a:xfrm>
        </p:grpSpPr>
        <p:sp>
          <p:nvSpPr>
            <p:cNvPr id="30" name="양쪽 모서리가 둥근 사각형 29"/>
            <p:cNvSpPr/>
            <p:nvPr/>
          </p:nvSpPr>
          <p:spPr>
            <a:xfrm>
              <a:off x="2358777" y="3651155"/>
              <a:ext cx="1473200" cy="1502664"/>
            </a:xfrm>
            <a:prstGeom prst="round2Same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양쪽 모서리가 둥근 사각형 30"/>
            <p:cNvSpPr/>
            <p:nvPr/>
          </p:nvSpPr>
          <p:spPr>
            <a:xfrm>
              <a:off x="2358777" y="5155430"/>
              <a:ext cx="1473200" cy="805349"/>
            </a:xfrm>
            <a:prstGeom prst="round2SameRect">
              <a:avLst>
                <a:gd name="adj1" fmla="val 0"/>
                <a:gd name="adj2" fmla="val 19333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권오정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Crawling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Django Back-End </a:t>
              </a: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1692" y="3968574"/>
              <a:ext cx="1167370" cy="1167370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9857169" y="3673427"/>
            <a:ext cx="1473200" cy="2309624"/>
            <a:chOff x="10030644" y="3662291"/>
            <a:chExt cx="1473200" cy="2309624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10030644" y="3662291"/>
              <a:ext cx="1473200" cy="1502664"/>
            </a:xfrm>
            <a:prstGeom prst="round2Same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양쪽 모서리가 둥근 사각형 38"/>
            <p:cNvSpPr/>
            <p:nvPr/>
          </p:nvSpPr>
          <p:spPr>
            <a:xfrm>
              <a:off x="10030644" y="5166566"/>
              <a:ext cx="1473200" cy="805349"/>
            </a:xfrm>
            <a:prstGeom prst="round2SameRect">
              <a:avLst>
                <a:gd name="adj1" fmla="val 0"/>
                <a:gd name="adj2" fmla="val 19333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김형택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Kotlin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Front-End</a:t>
              </a: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3559" y="3988060"/>
              <a:ext cx="1167370" cy="1167370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716977" y="3673427"/>
            <a:ext cx="1473200" cy="2309624"/>
            <a:chOff x="621139" y="3644431"/>
            <a:chExt cx="1473200" cy="2309624"/>
          </a:xfrm>
        </p:grpSpPr>
        <p:sp>
          <p:nvSpPr>
            <p:cNvPr id="41" name="양쪽 모서리가 둥근 사각형 40"/>
            <p:cNvSpPr/>
            <p:nvPr/>
          </p:nvSpPr>
          <p:spPr>
            <a:xfrm>
              <a:off x="621139" y="3644431"/>
              <a:ext cx="1473200" cy="1502664"/>
            </a:xfrm>
            <a:prstGeom prst="round2Same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양쪽 모서리가 둥근 사각형 41"/>
            <p:cNvSpPr/>
            <p:nvPr/>
          </p:nvSpPr>
          <p:spPr>
            <a:xfrm>
              <a:off x="621139" y="5148706"/>
              <a:ext cx="1473200" cy="805349"/>
            </a:xfrm>
            <a:prstGeom prst="round2SameRect">
              <a:avLst>
                <a:gd name="adj1" fmla="val 0"/>
                <a:gd name="adj2" fmla="val 19333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김찬영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Kotlin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Front-End</a:t>
              </a: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54" y="3970200"/>
              <a:ext cx="1167370" cy="1167370"/>
            </a:xfrm>
            <a:prstGeom prst="rect">
              <a:avLst/>
            </a:prstGeom>
          </p:spPr>
        </p:pic>
      </p:grpSp>
      <p:sp>
        <p:nvSpPr>
          <p:cNvPr id="45" name="직사각형 44"/>
          <p:cNvSpPr/>
          <p:nvPr/>
        </p:nvSpPr>
        <p:spPr>
          <a:xfrm>
            <a:off x="4000499" y="2233669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How Do Mo Do?     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팀플레이어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08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5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08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51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204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647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700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143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96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영상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11110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06522" y="4364841"/>
            <a:ext cx="80890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영화사 상영시간 통합을 통한 </a:t>
            </a:r>
            <a:r>
              <a:rPr lang="ko-KR" altLang="en-US" sz="3200" u="sng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빠른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정보 검색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활동을 고려한 영화관 선택 가능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40519" y="2278432"/>
            <a:ext cx="368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편리함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95788" y="2294488"/>
            <a:ext cx="21566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빠름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3438" y="1035809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</a:t>
            </a:r>
          </a:p>
        </p:txBody>
      </p:sp>
      <p:pic>
        <p:nvPicPr>
          <p:cNvPr id="16" name="Picture 2" descr="https://lh4.googleusercontent.com/s07ZDf-GDlxJVl5PFUzZGn8ftJECkRDyRhz-ekD5u7VMD919DQijGhZYOYXA4WxtItfhGBw4bqaVtj6AKWW9Sf0PlHZcYD31oGcDBpIK65zfHGvXwhN-Us9YrQjqcCweQkcp-c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6806" b="61140"/>
          <a:stretch/>
        </p:blipFill>
        <p:spPr bwMode="auto">
          <a:xfrm>
            <a:off x="2290333" y="2236490"/>
            <a:ext cx="1282918" cy="122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86115" y="2316041"/>
            <a:ext cx="4213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영화사 통합 플랫폼</a:t>
            </a:r>
            <a:endParaRPr lang="en-US" altLang="ko-KR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1110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7304" y="1035809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특장점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450" y="2192754"/>
            <a:ext cx="608662" cy="60866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686115" y="3643367"/>
            <a:ext cx="8032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빅데이터를 활용한 </a:t>
            </a:r>
            <a:r>
              <a:rPr lang="ko-KR" altLang="en-US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영화관 </a:t>
            </a:r>
            <a:r>
              <a:rPr lang="ko-KR" altLang="en-US" sz="3200" spc="-15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주변 활동 분석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(Spark)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86115" y="4970693"/>
            <a:ext cx="4138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부정 분석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(Bert)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450" y="3524067"/>
            <a:ext cx="608662" cy="60866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450" y="4855380"/>
            <a:ext cx="608662" cy="608662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31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65371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UCC_Int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4045" y="1191786"/>
            <a:ext cx="9374414" cy="52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7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스택</a:t>
            </a: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3822" y="1137425"/>
            <a:ext cx="7710329" cy="5473816"/>
            <a:chOff x="2093822" y="1137425"/>
            <a:chExt cx="7710329" cy="5473816"/>
          </a:xfrm>
        </p:grpSpPr>
        <p:grpSp>
          <p:nvGrpSpPr>
            <p:cNvPr id="3" name="그룹 2"/>
            <p:cNvGrpSpPr/>
            <p:nvPr/>
          </p:nvGrpSpPr>
          <p:grpSpPr>
            <a:xfrm>
              <a:off x="2093822" y="1137425"/>
              <a:ext cx="7710329" cy="5473816"/>
              <a:chOff x="2093822" y="1137425"/>
              <a:chExt cx="7710329" cy="5473816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5423" y="1137425"/>
                <a:ext cx="7608728" cy="5473816"/>
              </a:xfrm>
              <a:prstGeom prst="rect">
                <a:avLst/>
              </a:prstGeom>
            </p:spPr>
          </p:pic>
          <p:grpSp>
            <p:nvGrpSpPr>
              <p:cNvPr id="2" name="그룹 1"/>
              <p:cNvGrpSpPr/>
              <p:nvPr/>
            </p:nvGrpSpPr>
            <p:grpSpPr>
              <a:xfrm>
                <a:off x="2093822" y="2782660"/>
                <a:ext cx="1103916" cy="2548199"/>
                <a:chOff x="2093822" y="2782660"/>
                <a:chExt cx="1103916" cy="2548199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9D292496-F89E-5943-B65A-93623C04DF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400" t="52768" r="56581" b="679"/>
                <a:stretch/>
              </p:blipFill>
              <p:spPr>
                <a:xfrm>
                  <a:off x="2144623" y="2782660"/>
                  <a:ext cx="990601" cy="2548199"/>
                </a:xfrm>
                <a:prstGeom prst="rect">
                  <a:avLst/>
                </a:prstGeom>
              </p:spPr>
            </p:pic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CE9CA1B-6A6A-4A4C-AE45-471EE32B7961}"/>
                    </a:ext>
                  </a:extLst>
                </p:cNvPr>
                <p:cNvSpPr/>
                <p:nvPr/>
              </p:nvSpPr>
              <p:spPr>
                <a:xfrm>
                  <a:off x="2093822" y="4031359"/>
                  <a:ext cx="533401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0E0AAEB1-ECC2-DC47-8CC6-3F33E2535A00}"/>
                    </a:ext>
                  </a:extLst>
                </p:cNvPr>
                <p:cNvSpPr/>
                <p:nvPr/>
              </p:nvSpPr>
              <p:spPr>
                <a:xfrm>
                  <a:off x="2664337" y="4031359"/>
                  <a:ext cx="533401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7604A68-E511-474E-B80A-8BDBD964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612" y="1625514"/>
              <a:ext cx="679450" cy="380669"/>
            </a:xfrm>
            <a:prstGeom prst="rect">
              <a:avLst/>
            </a:prstGeom>
          </p:spPr>
        </p:pic>
      </p:grpSp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65372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8368" y="996661"/>
            <a:ext cx="174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 Architecture</a:t>
            </a:r>
            <a:endParaRPr lang="ko-KR" altLang="en-US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10865789" y="156092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424697" y="153234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1292695" y="153234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11735894" y="156092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EFC8050-341A-654B-977B-714B5598CF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849" y="4404088"/>
            <a:ext cx="526204" cy="6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2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65372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8301" y="996661"/>
            <a:ext cx="58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ERD</a:t>
            </a:r>
            <a:endParaRPr lang="ko-KR" altLang="en-US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16" y="1898445"/>
            <a:ext cx="9947243" cy="3744843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865789" y="156092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424697" y="153234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92695" y="153234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35894" y="156092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95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1613</TotalTime>
  <Words>710</Words>
  <Application>Microsoft Office PowerPoint</Application>
  <PresentationFormat>와이드스크린</PresentationFormat>
  <Paragraphs>172</Paragraphs>
  <Slides>19</Slides>
  <Notes>10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Arial</vt:lpstr>
      <vt:lpstr>나눔스퀘어 ExtraBold</vt:lpstr>
      <vt:lpstr>NanumSquare ExtraBold</vt:lpstr>
      <vt:lpstr>나눔스퀘어 Bold</vt:lpstr>
      <vt:lpstr>NanumSquare</vt:lpstr>
      <vt:lpstr>맑은 고딕</vt:lpstr>
      <vt:lpstr>야놀자 야체 B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multicampus</cp:lastModifiedBy>
  <cp:revision>49</cp:revision>
  <dcterms:created xsi:type="dcterms:W3CDTF">2017-05-29T09:12:16Z</dcterms:created>
  <dcterms:modified xsi:type="dcterms:W3CDTF">2020-10-08T00:19:58Z</dcterms:modified>
</cp:coreProperties>
</file>